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A549E67-2619-45D6-B9A8-38DAAD3CCF1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志豪" initials="林志豪" lastIdx="1" clrIdx="0">
    <p:extLst>
      <p:ext uri="{19B8F6BF-5375-455C-9EA6-DF929625EA0E}">
        <p15:presenceInfo xmlns:p15="http://schemas.microsoft.com/office/powerpoint/2012/main" userId="S-1-5-21-3948320588-1980640583-3616492679-406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A95DC-3530-4066-8E1B-8AD747779E17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C28F6-83E1-4C61-9BE9-AB01722E56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380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8144" y="287179"/>
            <a:ext cx="1272821" cy="585267"/>
          </a:xfrm>
          <a:prstGeom prst="rect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>
            <a:off x="0" y="886684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11027559" y="136"/>
            <a:ext cx="1153406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技术中台</a:t>
            </a:r>
            <a:endParaRPr lang="zh-CN" altLang="en-US" sz="1200" b="1" dirty="0">
              <a:solidFill>
                <a:schemeClr val="bg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0908145" y="287179"/>
            <a:ext cx="1272821" cy="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10908145" y="13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9"/>
          <p:cNvSpPr/>
          <p:nvPr userDrawn="1"/>
        </p:nvSpPr>
        <p:spPr>
          <a:xfrm flipV="1">
            <a:off x="9772073" y="-374008"/>
            <a:ext cx="1136072" cy="1256497"/>
          </a:xfrm>
          <a:prstGeom prst="arc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265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31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55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46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49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57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72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99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06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90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06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gradFill>
          <a:gsLst>
            <a:gs pos="0">
              <a:schemeClr val="tx1"/>
            </a:gs>
            <a:gs pos="31000">
              <a:schemeClr val="tx1"/>
            </a:gs>
            <a:gs pos="100000">
              <a:schemeClr val="tx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8144" y="287179"/>
            <a:ext cx="1272821" cy="585267"/>
          </a:xfrm>
          <a:prstGeom prst="rect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>
            <a:off x="0" y="886684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908145" y="287179"/>
            <a:ext cx="1272821" cy="0"/>
          </a:xfrm>
          <a:prstGeom prst="line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10908145" y="136"/>
            <a:ext cx="0" cy="276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9"/>
          <p:cNvSpPr/>
          <p:nvPr userDrawn="1"/>
        </p:nvSpPr>
        <p:spPr>
          <a:xfrm flipV="1">
            <a:off x="9772073" y="-374008"/>
            <a:ext cx="1136072" cy="1256497"/>
          </a:xfrm>
          <a:prstGeom prst="arc">
            <a:avLst/>
          </a:prstGeom>
          <a:ln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61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58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A52A6-98E8-46B7-8BAB-647A8A40EFF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E51EE-64AC-4ED9-AF4D-F221BBDF1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19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0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l.inria.fr/inria-0028" TargetMode="External"/><Relationship Id="rId2" Type="http://schemas.openxmlformats.org/officeDocument/2006/relationships/hyperlink" Target="http://www.cescg.org/CESCG-2009/papers/PragueCUNI-Elek-Oskar09.pdf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citeseerx.ist.psu.edu/viewdoc/download?doi=10.1.1.192.1514&amp;rep=rep1&amp;type=pdf" TargetMode="External"/><Relationship Id="rId4" Type="http://schemas.openxmlformats.org/officeDocument/2006/relationships/hyperlink" Target="https://www.alanzucconi.com/2017/10/10/atmospheric-scattering-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03527" y="1812001"/>
            <a:ext cx="1020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2"/>
                </a:solidFill>
              </a:rPr>
              <a:t>大气散射</a:t>
            </a:r>
            <a:r>
              <a:rPr lang="zh-CN" altLang="en-US" sz="5400" dirty="0" smtClean="0">
                <a:solidFill>
                  <a:schemeClr val="bg2"/>
                </a:solidFill>
              </a:rPr>
              <a:t>原理与应用</a:t>
            </a:r>
            <a:endParaRPr lang="zh-CN" altLang="en-US" sz="5400" dirty="0">
              <a:solidFill>
                <a:schemeClr val="bg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64462" y="5756854"/>
            <a:ext cx="9178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2"/>
                </a:solidFill>
              </a:rPr>
              <a:t>林志豪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1257" y="1371600"/>
            <a:ext cx="1866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透</a:t>
            </a:r>
            <a:r>
              <a:rPr lang="zh-CN" altLang="en-US" sz="2800" dirty="0" smtClean="0">
                <a:solidFill>
                  <a:schemeClr val="bg1"/>
                </a:solidFill>
              </a:rPr>
              <a:t>射率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5192" y="2034073"/>
            <a:ext cx="25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一次散射后，能量剩余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5192" y="4105469"/>
            <a:ext cx="64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利用数学知识，可以算的经过一段距离后，能量剩余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776" y="2584578"/>
            <a:ext cx="6627714" cy="12502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582" y="4904838"/>
            <a:ext cx="3663842" cy="10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7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2515" y="4627982"/>
            <a:ext cx="1104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现实中，沿着光路，散射率会随着高度进行改变，所以透射率应该由积分得出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2" y="1184611"/>
            <a:ext cx="6851981" cy="32773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69" y="5069631"/>
            <a:ext cx="5419048" cy="1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9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786" y="2343297"/>
            <a:ext cx="4619048" cy="790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10547" y="1772816"/>
                <a:ext cx="4301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因为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</a:rPr>
                  <a:t>与高度无关，所以公式可以变为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47" y="1772816"/>
                <a:ext cx="4301412" cy="369332"/>
              </a:xfrm>
              <a:prstGeom prst="rect">
                <a:avLst/>
              </a:prstGeom>
              <a:blipFill>
                <a:blip r:embed="rId3"/>
                <a:stretch>
                  <a:fillRect l="-113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97633" y="3788229"/>
            <a:ext cx="45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其中</a:t>
            </a:r>
            <a:r>
              <a:rPr lang="en-US" altLang="zh-CN" dirty="0" smtClean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被称为光学距离</a:t>
            </a:r>
            <a:r>
              <a:rPr lang="en-US" altLang="zh-CN" dirty="0">
                <a:solidFill>
                  <a:schemeClr val="bg1"/>
                </a:solidFill>
              </a:rPr>
              <a:t>——Optical Depth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720924" y="4461137"/>
                <a:ext cx="3771558" cy="1222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924" y="4461137"/>
                <a:ext cx="3771558" cy="1222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10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127381" y="1595534"/>
                <a:ext cx="7240554" cy="624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  <m: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Transmit</m:t>
                      </m:r>
                      <m: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𝑖𝑛𝑠𝑐𝑎𝑡𝑡𝑒𝑟𝑖𝑛𝑔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381" y="1595534"/>
                <a:ext cx="7240554" cy="624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83771" y="2836506"/>
            <a:ext cx="843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对于上述公式，我们已经知道了散射项，接下来我们计算</a:t>
            </a:r>
            <a:r>
              <a:rPr lang="en-US" altLang="zh-CN" dirty="0" err="1" smtClean="0">
                <a:solidFill>
                  <a:schemeClr val="bg1"/>
                </a:solidFill>
              </a:rPr>
              <a:t>In</a:t>
            </a:r>
            <a:r>
              <a:rPr lang="en-US" altLang="zh-CN" dirty="0" err="1" smtClean="0">
                <a:solidFill>
                  <a:schemeClr val="bg1"/>
                </a:solidFill>
              </a:rPr>
              <a:t>s</a:t>
            </a:r>
            <a:r>
              <a:rPr lang="en-US" altLang="zh-CN" dirty="0" err="1" smtClean="0">
                <a:solidFill>
                  <a:schemeClr val="bg1"/>
                </a:solidFill>
              </a:rPr>
              <a:t>cattering</a:t>
            </a:r>
            <a:r>
              <a:rPr lang="zh-CN" altLang="en-US" dirty="0" smtClean="0">
                <a:solidFill>
                  <a:schemeClr val="bg1"/>
                </a:solidFill>
              </a:rPr>
              <a:t>项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690" y="3738049"/>
            <a:ext cx="5767384" cy="23321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3771" y="3287277"/>
            <a:ext cx="86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Inscattering</a:t>
            </a:r>
            <a:r>
              <a:rPr lang="zh-CN" altLang="en-US" dirty="0" smtClean="0">
                <a:solidFill>
                  <a:schemeClr val="bg1"/>
                </a:solidFill>
              </a:rPr>
              <a:t>项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其实就是其他方向的光线，经过折射刚好进入我们的眼睛的部分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2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3183" y="1268963"/>
            <a:ext cx="1002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我们已经知道了散射率，那么只要知道和角度相关的相位函数即可求得指定方向上的散射率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853" y="2139626"/>
            <a:ext cx="3485289" cy="14853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5" y="4948297"/>
            <a:ext cx="4933333" cy="9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5" y="3967213"/>
            <a:ext cx="2790476" cy="809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896100" y="3967213"/>
                <a:ext cx="353377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这里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altLang="zh-CN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b="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散射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</a:rPr>
                  <a:t>方向和光线方向的夹角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 g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是取值范围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(-1,1),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代表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Mie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散射不对称系数，由环境决定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100" y="3967213"/>
                <a:ext cx="3533775" cy="2031325"/>
              </a:xfrm>
              <a:prstGeom prst="rect">
                <a:avLst/>
              </a:prstGeom>
              <a:blipFill>
                <a:blip r:embed="rId5"/>
                <a:stretch>
                  <a:fillRect l="-1379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35" y="2431325"/>
            <a:ext cx="5238095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5" y="1787398"/>
            <a:ext cx="4333320" cy="22271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3375" y="1418066"/>
            <a:ext cx="695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Inscattering</a:t>
            </a:r>
            <a:r>
              <a:rPr lang="zh-CN" altLang="en-US" dirty="0" smtClean="0">
                <a:solidFill>
                  <a:schemeClr val="bg1"/>
                </a:solidFill>
              </a:rPr>
              <a:t>项应该累加光路上所有点散射到视线方向的光线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pic3.zhimg.com/80/v2-e8dadefdbb1966bb7ccb4533fad372be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9950"/>
            <a:ext cx="67246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5" y="4181475"/>
            <a:ext cx="4333320" cy="21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775" y="1247775"/>
            <a:ext cx="615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然而，这只是单次散射，我们还要考虑多级折射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1617107"/>
            <a:ext cx="3250320" cy="28904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369" y="1617107"/>
            <a:ext cx="2215456" cy="28904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" y="2948142"/>
            <a:ext cx="6105525" cy="9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87" y="5248089"/>
            <a:ext cx="6552381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0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8625" y="1123950"/>
            <a:ext cx="341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渲染方案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950359"/>
            <a:ext cx="4285714" cy="9428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962418" y="2055997"/>
                <a:ext cx="7240554" cy="624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  <m: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Transmit</m:t>
                      </m:r>
                      <m: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𝑖𝑛𝑠𝑐𝑎𝑡𝑡𝑒𝑟𝑖𝑛𝑔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418" y="2055997"/>
                <a:ext cx="7240554" cy="624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942" y="3883610"/>
            <a:ext cx="5304762" cy="7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942" y="4812184"/>
            <a:ext cx="4409524" cy="628571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4267200" y="2810768"/>
            <a:ext cx="790576" cy="84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7743825" y="2810768"/>
            <a:ext cx="628650" cy="84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699" y="1438275"/>
            <a:ext cx="736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计算积分太耗时，我们就预计算，通过</a:t>
            </a:r>
            <a:r>
              <a:rPr lang="en-US" altLang="zh-CN" dirty="0" smtClean="0">
                <a:solidFill>
                  <a:schemeClr val="bg1"/>
                </a:solidFill>
              </a:rPr>
              <a:t>LUT</a:t>
            </a:r>
            <a:r>
              <a:rPr lang="zh-CN" altLang="en-US" dirty="0" smtClean="0">
                <a:solidFill>
                  <a:schemeClr val="bg1"/>
                </a:solidFill>
              </a:rPr>
              <a:t>的方式进行实时渲染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07284"/>
            <a:ext cx="4285714" cy="9428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1414" y="3705225"/>
            <a:ext cx="483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参数化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61414" y="4333875"/>
                <a:ext cx="644896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很容易得到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T(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x,y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)=T(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x,A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)/T(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y,A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，所以可以忽略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x,y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的距离，只关注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点位置和视线方向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v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。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同时，根据球形对称，可以把影响的参数简化为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h,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 </a:t>
                </a: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即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T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的值 可以通过高度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h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和天顶角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</a:rPr>
                  <a:t>确定，于是我们可以预计算得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T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的结果存入一张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2DTexture</a:t>
                </a:r>
              </a:p>
              <a:p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14" y="4333875"/>
                <a:ext cx="6448961" cy="2585323"/>
              </a:xfrm>
              <a:prstGeom prst="rect">
                <a:avLst/>
              </a:prstGeom>
              <a:blipFill>
                <a:blip r:embed="rId3"/>
                <a:stretch>
                  <a:fillRect l="-756" t="-1415" r="-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472" y="1959634"/>
            <a:ext cx="3361905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7" y="1988135"/>
            <a:ext cx="5304762" cy="7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7" y="2892514"/>
            <a:ext cx="4409524" cy="6285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9100" y="1104900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InScattering</a:t>
            </a:r>
            <a:r>
              <a:rPr lang="zh-CN" altLang="en-US" dirty="0" smtClean="0">
                <a:solidFill>
                  <a:schemeClr val="bg1"/>
                </a:solidFill>
              </a:rPr>
              <a:t>部分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322" y="1678248"/>
            <a:ext cx="3361905" cy="4009524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8667750" y="1988135"/>
            <a:ext cx="685800" cy="488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034560" y="1988135"/>
            <a:ext cx="27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19100" y="3852475"/>
                <a:ext cx="51061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同理，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S(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x,y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) = S(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x,A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) – T(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x,y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)S(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y,A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)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所以，距离也可以不进行考虑。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参数化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h,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3852475"/>
                <a:ext cx="5106100" cy="2585323"/>
              </a:xfrm>
              <a:prstGeom prst="rect">
                <a:avLst/>
              </a:prstGeom>
              <a:blipFill>
                <a:blip r:embed="rId5"/>
                <a:stretch>
                  <a:fillRect l="-1075" t="-1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1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9000" y="1651000"/>
            <a:ext cx="10655300" cy="4051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bg1"/>
                </a:solidFill>
              </a:rPr>
              <a:t>大气散射现象</a:t>
            </a:r>
            <a:endParaRPr lang="en-US" altLang="zh-CN" sz="4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bg1"/>
                </a:solidFill>
              </a:rPr>
              <a:t>原理与公式推导</a:t>
            </a:r>
            <a:endParaRPr lang="en-US" altLang="zh-CN" sz="4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bg1"/>
                </a:solidFill>
              </a:rPr>
              <a:t>公式简化与落地方案</a:t>
            </a:r>
            <a:endParaRPr lang="en-US" altLang="zh-CN" sz="4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 smtClean="0">
                <a:solidFill>
                  <a:schemeClr val="bg1"/>
                </a:solidFill>
              </a:rPr>
              <a:t>效果演示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0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33399" y="1567934"/>
                <a:ext cx="28516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CN" sz="3200" dirty="0">
                    <a:solidFill>
                      <a:schemeClr val="bg1"/>
                    </a:solidFill>
                  </a:rPr>
                  <a:t> h,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1567934"/>
                <a:ext cx="2851614" cy="584775"/>
              </a:xfrm>
              <a:prstGeom prst="rect">
                <a:avLst/>
              </a:prstGeom>
              <a:blipFill>
                <a:blip r:embed="rId2"/>
                <a:stretch>
                  <a:fillRect l="-5342"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33399" y="2362200"/>
                <a:ext cx="958215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需要计算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4D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贴图，这里我们需要想办法近似一下，只生成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3D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贴图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根据公式可以得知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在单次散射时，做贡献的光来自平行的太阳光，所以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P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𝑣𝑠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是固定的可以脱离出积分。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对于多次散射，由于光在大气中多次散射后，相对均匀，所以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𝑣𝑠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</a:rPr>
                  <a:t>产生的影响相对有限。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由此，我们把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𝑣𝑠</m:t>
                        </m:r>
                      </m:sub>
                    </m:sSub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排除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</a:rPr>
                  <a:t>出预计算范畴，在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Runtime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时候再计算叠加。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此时我们需要预计算的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InScattering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贴图变为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3DTexture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2362200"/>
                <a:ext cx="9582151" cy="3416320"/>
              </a:xfrm>
              <a:prstGeom prst="rect">
                <a:avLst/>
              </a:prstGeom>
              <a:blipFill>
                <a:blip r:embed="rId3"/>
                <a:stretch>
                  <a:fillRect l="-509" t="-1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533399" y="5193745"/>
                <a:ext cx="21540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CN" sz="3200" dirty="0">
                    <a:solidFill>
                      <a:schemeClr val="bg1"/>
                    </a:solidFill>
                  </a:rPr>
                  <a:t> h,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5193745"/>
                <a:ext cx="2154051" cy="584775"/>
              </a:xfrm>
              <a:prstGeom prst="rect">
                <a:avLst/>
              </a:prstGeom>
              <a:blipFill>
                <a:blip r:embed="rId4"/>
                <a:stretch>
                  <a:fillRect l="-7062"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35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675" y="1114425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预计算过程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23900" y="1704975"/>
                <a:ext cx="6019800" cy="3084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计算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T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贴图 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h,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计算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单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阶散射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3D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贴图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h,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S[L0](h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)</a:t>
                </a:r>
                <a:endParaRPr lang="zh-CN" alt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创建散射叠加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3D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贴图    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h,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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S 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创建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3D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缓存贴图  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J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 smtClean="0">
                    <a:solidFill>
                      <a:schemeClr val="bg1"/>
                    </a:solidFill>
                  </a:rPr>
                  <a:t>For ( 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=1 ; 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&lt;n ; 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++)  </a:t>
                </a: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    {</a:t>
                </a:r>
              </a:p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	J</a:t>
                </a:r>
                <a:r>
                  <a:rPr lang="en-US" altLang="zh-CN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(h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)=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zh-CN" alt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S d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S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oMath>
                </a14:m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	S = S +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S/P(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) 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      }	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704975"/>
                <a:ext cx="6019800" cy="3084755"/>
              </a:xfrm>
              <a:prstGeom prst="rect">
                <a:avLst/>
              </a:prstGeom>
              <a:blipFill>
                <a:blip r:embed="rId2"/>
                <a:stretch>
                  <a:fillRect l="-608" t="-1186" b="-7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17" y="2835860"/>
            <a:ext cx="5304762" cy="7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217" y="3761840"/>
            <a:ext cx="4409524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4825" y="1447800"/>
            <a:ext cx="537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实时渲染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85836" y="2257424"/>
                <a:ext cx="9748839" cy="3082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根据相机位置，视线方向算得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根据主光方向，算得 太阳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光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和月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光</m:t>
                    </m:r>
                    <m:r>
                      <a:rPr lang="en-US" altLang="zh-CN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计算相位函数，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针对目标位置，算得  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C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最终像素颜色公式为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obj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= C 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+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)*L*(S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*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) </a:t>
                </a:r>
                <a:endParaRPr lang="en-US" altLang="zh-CN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6" y="2257424"/>
                <a:ext cx="9748839" cy="3082447"/>
              </a:xfrm>
              <a:prstGeom prst="rect">
                <a:avLst/>
              </a:prstGeom>
              <a:blipFill>
                <a:blip r:embed="rId2"/>
                <a:stretch>
                  <a:fillRect l="-1501" t="-2569" b="-1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864636" y="4040346"/>
                <a:ext cx="9016482" cy="864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sky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=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)*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Ls*S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 +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P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)*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Lm*S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bg1"/>
                  </a:solidFill>
                </a:endParaRPr>
              </a:p>
              <a:p>
                <a:endParaRPr lang="en-US" altLang="zh-CN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36" y="4040346"/>
                <a:ext cx="9016482" cy="864980"/>
              </a:xfrm>
              <a:prstGeom prst="rect">
                <a:avLst/>
              </a:prstGeom>
              <a:blipFill>
                <a:blip r:embed="rId3"/>
                <a:stretch>
                  <a:fillRect l="-203" t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4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34" y="1352812"/>
            <a:ext cx="9938841" cy="526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287787530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433" y="1277062"/>
            <a:ext cx="9723729" cy="500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0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539" y="1530220"/>
            <a:ext cx="4851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Further Work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5110" y="2472612"/>
            <a:ext cx="105529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当前存在的一些小问题继续处理解决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因为</a:t>
            </a:r>
            <a:r>
              <a:rPr lang="en-US" altLang="zh-CN" dirty="0" smtClean="0">
                <a:solidFill>
                  <a:schemeClr val="bg1"/>
                </a:solidFill>
              </a:rPr>
              <a:t>NPR</a:t>
            </a:r>
            <a:r>
              <a:rPr lang="zh-CN" altLang="en-US" dirty="0" smtClean="0">
                <a:solidFill>
                  <a:schemeClr val="bg1"/>
                </a:solidFill>
              </a:rPr>
              <a:t>，是否可以简化更多变量，将这些变量造成得影响直接让美术去调参数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考虑</a:t>
            </a:r>
            <a:r>
              <a:rPr lang="en-US" altLang="zh-CN" dirty="0" err="1" smtClean="0">
                <a:solidFill>
                  <a:schemeClr val="bg1"/>
                </a:solidFill>
              </a:rPr>
              <a:t>LightShaft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将云层等从天空球渲染中剔除，换为直接贴片渲染，节省云的贴图大小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</a:rPr>
              <a:t>3D</a:t>
            </a:r>
            <a:r>
              <a:rPr lang="zh-CN" altLang="en-US" dirty="0" smtClean="0">
                <a:solidFill>
                  <a:schemeClr val="bg1"/>
                </a:solidFill>
              </a:rPr>
              <a:t>贴图在每帧根据光方向进行处理，实时生成当帧</a:t>
            </a:r>
            <a:r>
              <a:rPr lang="en-US" altLang="zh-CN" dirty="0" smtClean="0">
                <a:solidFill>
                  <a:schemeClr val="bg1"/>
                </a:solidFill>
              </a:rPr>
              <a:t>2D</a:t>
            </a:r>
            <a:r>
              <a:rPr lang="zh-CN" altLang="en-US" dirty="0" smtClean="0">
                <a:solidFill>
                  <a:schemeClr val="bg1"/>
                </a:solidFill>
              </a:rPr>
              <a:t>纹理，在渲染物体时候提高性能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其他必要的效果与性能的优化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4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9918" y="1362269"/>
            <a:ext cx="3181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Reference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2473" y="2248677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hlinkClick r:id="rId2"/>
              </a:rPr>
              <a:t>Elek09</a:t>
            </a:r>
            <a:r>
              <a:rPr lang="en-US" altLang="zh-CN" dirty="0">
                <a:hlinkClick r:id="rId2"/>
              </a:rPr>
              <a:t>, Rendering </a:t>
            </a:r>
            <a:r>
              <a:rPr lang="en-US" altLang="zh-CN" dirty="0" err="1">
                <a:hlinkClick r:id="rId2"/>
              </a:rPr>
              <a:t>Parametrizable</a:t>
            </a:r>
            <a:r>
              <a:rPr lang="en-US" altLang="zh-CN" dirty="0">
                <a:hlinkClick r:id="rId2"/>
              </a:rPr>
              <a:t> Planetary Atmospheres with Multiple Scattering in </a:t>
            </a:r>
            <a:r>
              <a:rPr lang="en-US" altLang="zh-CN" dirty="0" smtClean="0">
                <a:hlinkClick r:id="rId2"/>
              </a:rPr>
              <a:t>Real-Time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hlinkClick r:id="rId3"/>
              </a:rPr>
              <a:t>Eric08, Precomputed Atmospheric Scattering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hlinkClick r:id="rId4"/>
              </a:rPr>
              <a:t>Alan </a:t>
            </a:r>
            <a:r>
              <a:rPr lang="en-US" altLang="zh-CN" dirty="0" err="1" smtClean="0">
                <a:solidFill>
                  <a:schemeClr val="bg1"/>
                </a:solidFill>
                <a:hlinkClick r:id="rId4"/>
              </a:rPr>
              <a:t>Zucconi</a:t>
            </a:r>
            <a:r>
              <a:rPr lang="en-US" altLang="zh-CN" dirty="0" smtClean="0">
                <a:solidFill>
                  <a:schemeClr val="bg1"/>
                </a:solidFill>
                <a:hlinkClick r:id="rId4"/>
              </a:rPr>
              <a:t>, Atmospheric Scattering Serial Blog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bg1"/>
              </a:solidFill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hlinkClick r:id="rId5"/>
              </a:rPr>
              <a:t>Hoffman</a:t>
            </a:r>
            <a:r>
              <a:rPr lang="en-US" altLang="zh-CN" dirty="0">
                <a:hlinkClick r:id="rId5"/>
              </a:rPr>
              <a:t>, Rendering Outdoor Light Scattering in Real Time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86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8941" y="203737"/>
            <a:ext cx="913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大气散射现象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gimg2.baidu.com/image_search/src=http%3A%2F%2Fcz-video-photo.oss-cn-beijing.aliyuncs.com%2F20191009%2F9dfe3742d70cc8dc2f2643c2f4a83146_00002.jpg&amp;refer=http%3A%2F%2Fcz-video-photo.oss-cn-beijing.aliyuncs.com&amp;app=2002&amp;size=f9999,10000&amp;q=a80&amp;n=0&amp;g=0n&amp;fmt=jpeg?sec=1631332083&amp;t=eb7d49546c954bdc4c78953f10c7ae1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59395" y="1728197"/>
            <a:ext cx="4628327" cy="220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274545"/>
            <a:ext cx="4628327" cy="22025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728198"/>
            <a:ext cx="4628327" cy="22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100" y="1466850"/>
            <a:ext cx="569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原因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6750" y="2324100"/>
            <a:ext cx="859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大气层中存在大量的微粒，这些微粒会导致光线发生散射现象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85" y="3089016"/>
            <a:ext cx="9847948" cy="31440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34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0337" y="1255923"/>
            <a:ext cx="531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由此，我们看到的颜色，就由两部分组成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AutoShape 2" descr="https://latex.codecogs.com/png.latex?%5Cinline%20%5Cdpi%7B300%7D%20%5Cbg_white%20%5Chuge%20C_%7Beye%7D%20%3D%20C%20*%20Extinct&amp;plus;InScatt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642190" y="5607697"/>
                <a:ext cx="7240554" cy="624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𝑒𝑦𝑒</m:t>
                          </m:r>
                        </m:sub>
                      </m:sSub>
                      <m: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Transmit</m:t>
                      </m:r>
                      <m:r>
                        <a:rPr lang="en-US" altLang="zh-C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𝑖𝑛𝑠𝑐𝑎𝑡𝑡𝑒𝑟𝑖𝑛𝑔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190" y="5607697"/>
                <a:ext cx="7240554" cy="624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06" y="2080772"/>
            <a:ext cx="3435795" cy="9595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06" y="3473351"/>
            <a:ext cx="3435795" cy="1389357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4711959" y="3022562"/>
            <a:ext cx="2118049" cy="45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620" y="2386576"/>
            <a:ext cx="4107624" cy="17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263" y="1436914"/>
            <a:ext cx="1083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根据物理方面的知识，我们可以很容易得知，散射由两部分组成，分别为</a:t>
            </a:r>
            <a:r>
              <a:rPr lang="en-US" altLang="zh-CN" dirty="0" smtClean="0">
                <a:solidFill>
                  <a:schemeClr val="bg1"/>
                </a:solidFill>
              </a:rPr>
              <a:t>Rayleigh</a:t>
            </a:r>
            <a:r>
              <a:rPr lang="zh-CN" altLang="en-US" dirty="0" smtClean="0">
                <a:solidFill>
                  <a:schemeClr val="bg1"/>
                </a:solidFill>
              </a:rPr>
              <a:t>散射和</a:t>
            </a:r>
            <a:r>
              <a:rPr lang="en-US" altLang="zh-CN" dirty="0" smtClean="0">
                <a:solidFill>
                  <a:schemeClr val="bg1"/>
                </a:solidFill>
              </a:rPr>
              <a:t>Mie</a:t>
            </a:r>
            <a:r>
              <a:rPr lang="zh-CN" altLang="en-US" dirty="0" smtClean="0">
                <a:solidFill>
                  <a:schemeClr val="bg1"/>
                </a:solidFill>
              </a:rPr>
              <a:t>散射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25623" y="4297329"/>
                <a:ext cx="60244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Mie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散射：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大粒子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粒子大小接近光线波长）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光线波长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</a:rPr>
                  <a:t>对散射率影响较小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		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散射分布偏向于光的方向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3" y="4297329"/>
                <a:ext cx="6024467" cy="923330"/>
              </a:xfrm>
              <a:prstGeom prst="rect">
                <a:avLst/>
              </a:prstGeom>
              <a:blipFill>
                <a:blip r:embed="rId2"/>
                <a:stretch>
                  <a:fillRect l="-810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5" y="2500604"/>
            <a:ext cx="2755336" cy="28899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25624" y="2820955"/>
                <a:ext cx="579431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Rayleigh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散射：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小分子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粒子大小远小于光线波长）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光线波长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</a:rPr>
                  <a:t>对散射率有影响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	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	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散射分布前后方向相对均匀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4" y="2820955"/>
                <a:ext cx="5794311" cy="923330"/>
              </a:xfrm>
              <a:prstGeom prst="rect">
                <a:avLst/>
              </a:prstGeom>
              <a:blipFill>
                <a:blip r:embed="rId4"/>
                <a:stretch>
                  <a:fillRect l="-841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25622" y="5560072"/>
            <a:ext cx="10661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Geometry</a:t>
            </a:r>
            <a:r>
              <a:rPr lang="zh-CN" altLang="en-US" dirty="0" smtClean="0">
                <a:solidFill>
                  <a:schemeClr val="bg1"/>
                </a:solidFill>
              </a:rPr>
              <a:t>散射：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空气颗粒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粒子大小远大于光线波长）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对光的散射与粒子自身物理性质相关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比如云层，游戏中一般会单独渲染模拟，这里不计入考虑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22" y="2215237"/>
            <a:ext cx="8489768" cy="36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7910" y="1324947"/>
            <a:ext cx="339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散射率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02433" y="2798832"/>
                <a:ext cx="5617028" cy="78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altLang="zh-CN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US" altLang="zh-CN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 </a:t>
                </a: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33" y="2798832"/>
                <a:ext cx="5617028" cy="788549"/>
              </a:xfrm>
              <a:prstGeom prst="rect">
                <a:avLst/>
              </a:prstGeom>
              <a:blipFill>
                <a:blip r:embed="rId2"/>
                <a:stretch>
                  <a:fillRect b="-3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02433" y="2015412"/>
            <a:ext cx="766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指经过一次散射后损失的能量比例，是各个方向散射掉的能量总和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13184" y="3667401"/>
                <a:ext cx="6008914" cy="893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altLang="zh-CN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 altLang="zh-CN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zh-CN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bg1"/>
                          </a:solidFill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84" y="3667401"/>
                <a:ext cx="6008914" cy="893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933061" y="4637314"/>
                <a:ext cx="7539135" cy="1778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其中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n	——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地球大气在海平面的折射率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	——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标准大气压下的对应粒子数密度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	——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海拔高度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	——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和高度相关，高度越高，空气越稀薄，散射越弱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	——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高度比例系数，是常量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1" y="4637314"/>
                <a:ext cx="7539135" cy="1778692"/>
              </a:xfrm>
              <a:prstGeom prst="rect">
                <a:avLst/>
              </a:prstGeom>
              <a:blipFill>
                <a:blip r:embed="rId4"/>
                <a:stretch>
                  <a:fillRect l="-647" t="-2062" b="-5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988629" y="3245781"/>
                <a:ext cx="2631233" cy="1239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chemeClr val="bg1"/>
                  </a:solidFill>
                </a:endParaRPr>
              </a:p>
              <a:p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629" y="3245781"/>
                <a:ext cx="2631233" cy="1239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1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alanzucconi.com/wp-content/uploads/2017/07/spectrum_visi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07" y="2602301"/>
            <a:ext cx="97536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41713" y="1716833"/>
            <a:ext cx="472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为什么天空是蓝色，傍晚时是红色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78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32348</TotalTime>
  <Words>1528</Words>
  <Application>Microsoft Office PowerPoint</Application>
  <PresentationFormat>宽屏</PresentationFormat>
  <Paragraphs>126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等线 Light</vt:lpstr>
      <vt:lpstr>幼圆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林志豪</dc:creator>
  <cp:lastModifiedBy>林志豪</cp:lastModifiedBy>
  <cp:revision>60</cp:revision>
  <dcterms:created xsi:type="dcterms:W3CDTF">2021-07-20T16:39:14Z</dcterms:created>
  <dcterms:modified xsi:type="dcterms:W3CDTF">2021-08-12T15:16:23Z</dcterms:modified>
</cp:coreProperties>
</file>